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56" r:id="rId2"/>
    <p:sldId id="297" r:id="rId3"/>
    <p:sldId id="270" r:id="rId4"/>
    <p:sldId id="291" r:id="rId5"/>
    <p:sldId id="284" r:id="rId6"/>
    <p:sldId id="272" r:id="rId7"/>
    <p:sldId id="295" r:id="rId8"/>
    <p:sldId id="265" r:id="rId9"/>
    <p:sldId id="310" r:id="rId10"/>
    <p:sldId id="293" r:id="rId11"/>
    <p:sldId id="279" r:id="rId12"/>
    <p:sldId id="299" r:id="rId13"/>
    <p:sldId id="300" r:id="rId14"/>
    <p:sldId id="280" r:id="rId15"/>
    <p:sldId id="307" r:id="rId16"/>
    <p:sldId id="283" r:id="rId17"/>
    <p:sldId id="273" r:id="rId18"/>
    <p:sldId id="313" r:id="rId19"/>
    <p:sldId id="271" r:id="rId20"/>
    <p:sldId id="257" r:id="rId21"/>
    <p:sldId id="306" r:id="rId22"/>
    <p:sldId id="290" r:id="rId23"/>
    <p:sldId id="292" r:id="rId24"/>
    <p:sldId id="286" r:id="rId25"/>
    <p:sldId id="294" r:id="rId26"/>
    <p:sldId id="311" r:id="rId27"/>
    <p:sldId id="314" r:id="rId28"/>
    <p:sldId id="289" r:id="rId29"/>
    <p:sldId id="268" r:id="rId30"/>
    <p:sldId id="308" r:id="rId31"/>
    <p:sldId id="285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7" autoAdjust="0"/>
    <p:restoredTop sz="94660"/>
  </p:normalViewPr>
  <p:slideViewPr>
    <p:cSldViewPr>
      <p:cViewPr varScale="1">
        <p:scale>
          <a:sx n="82" d="100"/>
          <a:sy n="82" d="100"/>
        </p:scale>
        <p:origin x="-11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</c:v>
                </c:pt>
              </c:strCache>
            </c:strRef>
          </c:tx>
          <c:dLbls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начало работы</c:v>
                </c:pt>
                <c:pt idx="1">
                  <c:v>итог работы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0.21000000000000021</c:v>
                </c:pt>
                <c:pt idx="1">
                  <c:v>0.41000000000000031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dLbls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начало работы</c:v>
                </c:pt>
                <c:pt idx="1">
                  <c:v>итог работы</c:v>
                </c:pt>
              </c:strCache>
            </c:strRef>
          </c:cat>
          <c:val>
            <c:numRef>
              <c:f>Лист1!$C$2:$C$3</c:f>
              <c:numCache>
                <c:formatCode>0%</c:formatCode>
                <c:ptCount val="2"/>
                <c:pt idx="0">
                  <c:v>0.29000000000000031</c:v>
                </c:pt>
                <c:pt idx="1">
                  <c:v>0.46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</c:v>
                </c:pt>
              </c:strCache>
            </c:strRef>
          </c:tx>
          <c:dLbls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начало работы</c:v>
                </c:pt>
                <c:pt idx="1">
                  <c:v>итог работы</c:v>
                </c:pt>
              </c:strCache>
            </c:strRef>
          </c:cat>
          <c:val>
            <c:numRef>
              <c:f>Лист1!$D$2:$D$3</c:f>
              <c:numCache>
                <c:formatCode>0%</c:formatCode>
                <c:ptCount val="2"/>
                <c:pt idx="0">
                  <c:v>0.5</c:v>
                </c:pt>
                <c:pt idx="1">
                  <c:v>0.13</c:v>
                </c:pt>
              </c:numCache>
            </c:numRef>
          </c:val>
        </c:ser>
        <c:shape val="cylinder"/>
        <c:axId val="102408192"/>
        <c:axId val="102409728"/>
        <c:axId val="0"/>
      </c:bar3DChart>
      <c:catAx>
        <c:axId val="102408192"/>
        <c:scaling>
          <c:orientation val="minMax"/>
        </c:scaling>
        <c:axPos val="b"/>
        <c:tickLblPos val="nextTo"/>
        <c:txPr>
          <a:bodyPr/>
          <a:lstStyle/>
          <a:p>
            <a:pPr>
              <a:defRPr sz="1800"/>
            </a:pPr>
            <a:endParaRPr lang="ru-RU"/>
          </a:p>
        </c:txPr>
        <c:crossAx val="102409728"/>
        <c:crosses val="autoZero"/>
        <c:auto val="1"/>
        <c:lblAlgn val="ctr"/>
        <c:lblOffset val="100"/>
      </c:catAx>
      <c:valAx>
        <c:axId val="102409728"/>
        <c:scaling>
          <c:orientation val="minMax"/>
        </c:scaling>
        <c:axPos val="l"/>
        <c:majorGridlines/>
        <c:numFmt formatCode="0%" sourceLinked="1"/>
        <c:tickLblPos val="nextTo"/>
        <c:crossAx val="102408192"/>
        <c:crosses val="autoZero"/>
        <c:crossBetween val="between"/>
      </c:valAx>
    </c:plotArea>
    <c:legend>
      <c:legendPos val="r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</c:chart>
  <c:spPr>
    <a:noFill/>
    <a:ln>
      <a:noFill/>
    </a:ln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</c:v>
                </c:pt>
              </c:strCache>
            </c:strRef>
          </c:tx>
          <c:dLbls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начало работы</c:v>
                </c:pt>
                <c:pt idx="1">
                  <c:v>итог работы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</c:v>
                </c:pt>
                <c:pt idx="1">
                  <c:v>0.33000000000000013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dLbls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начало работы</c:v>
                </c:pt>
                <c:pt idx="1">
                  <c:v>итог работы</c:v>
                </c:pt>
              </c:strCache>
            </c:strRef>
          </c:cat>
          <c:val>
            <c:numRef>
              <c:f>Лист1!$C$2:$C$3</c:f>
              <c:numCache>
                <c:formatCode>0%</c:formatCode>
                <c:ptCount val="2"/>
                <c:pt idx="0">
                  <c:v>0.24000000000000005</c:v>
                </c:pt>
                <c:pt idx="1">
                  <c:v>0.67000000000000026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</c:v>
                </c:pt>
              </c:strCache>
            </c:strRef>
          </c:tx>
          <c:dLbls>
            <c:dLbl>
              <c:idx val="1"/>
              <c:layout>
                <c:manualLayout>
                  <c:x val="2.8829595856870605E-2"/>
                  <c:y val="-6.1345840800297535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начало работы</c:v>
                </c:pt>
                <c:pt idx="1">
                  <c:v>итог работы</c:v>
                </c:pt>
              </c:strCache>
            </c:strRef>
          </c:cat>
          <c:val>
            <c:numRef>
              <c:f>Лист1!$D$2:$D$3</c:f>
              <c:numCache>
                <c:formatCode>0%</c:formatCode>
                <c:ptCount val="2"/>
                <c:pt idx="0">
                  <c:v>0.76000000000000023</c:v>
                </c:pt>
                <c:pt idx="1">
                  <c:v>0</c:v>
                </c:pt>
              </c:numCache>
            </c:numRef>
          </c:val>
        </c:ser>
        <c:shape val="cylinder"/>
        <c:axId val="101745024"/>
        <c:axId val="101746560"/>
        <c:axId val="0"/>
      </c:bar3DChart>
      <c:catAx>
        <c:axId val="101745024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01746560"/>
        <c:crosses val="autoZero"/>
        <c:auto val="1"/>
        <c:lblAlgn val="ctr"/>
        <c:lblOffset val="100"/>
      </c:catAx>
      <c:valAx>
        <c:axId val="101746560"/>
        <c:scaling>
          <c:orientation val="minMax"/>
        </c:scaling>
        <c:axPos val="l"/>
        <c:majorGridlines/>
        <c:numFmt formatCode="0%" sourceLinked="1"/>
        <c:tickLblPos val="nextTo"/>
        <c:crossAx val="101745024"/>
        <c:crosses val="autoZero"/>
        <c:crossBetween val="between"/>
      </c:valAx>
    </c:plotArea>
    <c:legend>
      <c:legendPos val="r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</c:chart>
  <c:spPr>
    <a:noFill/>
    <a:ln>
      <a:noFill/>
    </a:ln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</c:v>
                </c:pt>
              </c:strCache>
            </c:strRef>
          </c:tx>
          <c:dLbls>
            <c:dLbl>
              <c:idx val="1"/>
              <c:tx>
                <c:rich>
                  <a:bodyPr/>
                  <a:lstStyle/>
                  <a:p>
                    <a:r>
                      <a:rPr lang="en-US" sz="1600" baseline="0"/>
                      <a:t>20</a:t>
                    </a:r>
                    <a:r>
                      <a:rPr lang="en-US" sz="1600"/>
                      <a:t>%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начало работы</c:v>
                </c:pt>
                <c:pt idx="1">
                  <c:v>итог работы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</c:v>
                </c:pt>
                <c:pt idx="1">
                  <c:v>0.2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dLbls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начало работы</c:v>
                </c:pt>
                <c:pt idx="1">
                  <c:v>итог работы</c:v>
                </c:pt>
              </c:strCache>
            </c:strRef>
          </c:cat>
          <c:val>
            <c:numRef>
              <c:f>Лист1!$C$2:$C$3</c:f>
              <c:numCache>
                <c:formatCode>0%</c:formatCode>
                <c:ptCount val="2"/>
                <c:pt idx="0">
                  <c:v>0.2</c:v>
                </c:pt>
                <c:pt idx="1">
                  <c:v>0.8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</c:v>
                </c:pt>
              </c:strCache>
            </c:strRef>
          </c:tx>
          <c:dLbls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начало работы</c:v>
                </c:pt>
                <c:pt idx="1">
                  <c:v>итог работы</c:v>
                </c:pt>
              </c:strCache>
            </c:strRef>
          </c:cat>
          <c:val>
            <c:numRef>
              <c:f>Лист1!$D$2:$D$3</c:f>
              <c:numCache>
                <c:formatCode>0%</c:formatCode>
                <c:ptCount val="2"/>
                <c:pt idx="0">
                  <c:v>0.8</c:v>
                </c:pt>
                <c:pt idx="1">
                  <c:v>0</c:v>
                </c:pt>
              </c:numCache>
            </c:numRef>
          </c:val>
        </c:ser>
        <c:shape val="cylinder"/>
        <c:axId val="101183872"/>
        <c:axId val="101185408"/>
        <c:axId val="0"/>
      </c:bar3DChart>
      <c:catAx>
        <c:axId val="101183872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01185408"/>
        <c:crosses val="autoZero"/>
        <c:auto val="1"/>
        <c:lblAlgn val="ctr"/>
        <c:lblOffset val="100"/>
      </c:catAx>
      <c:valAx>
        <c:axId val="101185408"/>
        <c:scaling>
          <c:orientation val="minMax"/>
        </c:scaling>
        <c:axPos val="l"/>
        <c:majorGridlines/>
        <c:numFmt formatCode="0%" sourceLinked="1"/>
        <c:tickLblPos val="nextTo"/>
        <c:crossAx val="101183872"/>
        <c:crosses val="autoZero"/>
        <c:crossBetween val="between"/>
      </c:valAx>
    </c:plotArea>
    <c:legend>
      <c:legendPos val="r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</c:chart>
  <c:spPr>
    <a:noFill/>
    <a:ln>
      <a:noFill/>
    </a:ln>
  </c:sp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</c:v>
                </c:pt>
              </c:strCache>
            </c:strRef>
          </c:tx>
          <c:dLbls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начало работы</c:v>
                </c:pt>
                <c:pt idx="1">
                  <c:v>итог работы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0.25</c:v>
                </c:pt>
                <c:pt idx="1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dLbls>
            <c:dLbl>
              <c:idx val="1"/>
              <c:layout>
                <c:manualLayout>
                  <c:x val="0.11273090400191849"/>
                  <c:y val="3.477704355228137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начало работы</c:v>
                </c:pt>
                <c:pt idx="1">
                  <c:v>итог работы</c:v>
                </c:pt>
              </c:strCache>
            </c:strRef>
          </c:cat>
          <c:val>
            <c:numRef>
              <c:f>Лист1!$C$2:$C$3</c:f>
              <c:numCache>
                <c:formatCode>0%</c:formatCode>
                <c:ptCount val="2"/>
                <c:pt idx="0">
                  <c:v>0.5</c:v>
                </c:pt>
                <c:pt idx="1">
                  <c:v>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</c:v>
                </c:pt>
              </c:strCache>
            </c:strRef>
          </c:tx>
          <c:dLbls>
            <c:dLbl>
              <c:idx val="1"/>
              <c:layout>
                <c:manualLayout>
                  <c:x val="0.11091266361479069"/>
                  <c:y val="-3.22929690128326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начало работы</c:v>
                </c:pt>
                <c:pt idx="1">
                  <c:v>итог работы</c:v>
                </c:pt>
              </c:strCache>
            </c:strRef>
          </c:cat>
          <c:val>
            <c:numRef>
              <c:f>Лист1!$D$2:$D$3</c:f>
              <c:numCache>
                <c:formatCode>0%</c:formatCode>
                <c:ptCount val="2"/>
                <c:pt idx="0">
                  <c:v>0.25</c:v>
                </c:pt>
                <c:pt idx="1">
                  <c:v>0</c:v>
                </c:pt>
              </c:numCache>
            </c:numRef>
          </c:val>
        </c:ser>
        <c:shape val="cylinder"/>
        <c:axId val="102884480"/>
        <c:axId val="102886016"/>
        <c:axId val="0"/>
      </c:bar3DChart>
      <c:catAx>
        <c:axId val="10288448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 baseline="0"/>
            </a:pPr>
            <a:endParaRPr lang="ru-RU"/>
          </a:p>
        </c:txPr>
        <c:crossAx val="102886016"/>
        <c:crosses val="autoZero"/>
        <c:auto val="1"/>
        <c:lblAlgn val="ctr"/>
        <c:lblOffset val="100"/>
      </c:catAx>
      <c:valAx>
        <c:axId val="102886016"/>
        <c:scaling>
          <c:orientation val="minMax"/>
        </c:scaling>
        <c:axPos val="l"/>
        <c:majorGridlines/>
        <c:numFmt formatCode="0%" sourceLinked="1"/>
        <c:tickLblPos val="nextTo"/>
        <c:crossAx val="102884480"/>
        <c:crosses val="autoZero"/>
        <c:crossBetween val="between"/>
      </c:valAx>
    </c:plotArea>
    <c:legend>
      <c:legendPos val="r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</c:chart>
  <c:spPr>
    <a:noFill/>
    <a:ln>
      <a:noFill/>
    </a:ln>
  </c:sp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7388BF-046E-4B23-9F77-759B6D54D07C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02E0A5-5BC4-4748-AA46-B61B2B6D11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74402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5036E-B9FA-40A3-B14E-73BC03690F05}" type="datetime1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8C75B-B536-4336-B4B6-364FBF30AFB0}" type="datetime1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FE03F-9CB0-4090-9F8B-95ED73EE95FD}" type="datetime1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2263D-2123-46B7-B13A-DBCAF0DCA4DE}" type="datetime1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3D7D2-C0E5-46A6-A934-1E12F601F886}" type="datetime1">
              <a:rPr lang="ru-RU" smtClean="0"/>
              <a:pPr/>
              <a:t>27.03.2017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DD8E9-84CC-41EC-83EA-7B8F22731D1F}" type="datetime1">
              <a:rPr lang="ru-RU" smtClean="0"/>
              <a:pPr/>
              <a:t>27.03.2017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0B4F-B6BC-4759-81A6-12A095FDA905}" type="datetime1">
              <a:rPr lang="ru-RU" smtClean="0"/>
              <a:pPr/>
              <a:t>27.03.2017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A4A1-DB35-4682-9114-922F8469629D}" type="datetime1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E1EB6-D6B0-4E48-B9C0-24DB95350D97}" type="datetime1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C87D-F63D-4F97-815B-38D0824368FE}" type="datetime1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43976-3ED9-43A4-9E09-7703D98824CA}" type="datetime1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851055A-73FD-415B-9DFD-717A1D8D70B0}" type="datetime1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48287E5-5C81-42C4-931B-34D0333FC1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Особенности сопровождения социально-профессиональной адаптации выпускников детских домов, обучающихся в учреждениях профессионального образования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3556001"/>
            <a:ext cx="7560840" cy="1473200"/>
          </a:xfrm>
        </p:spPr>
        <p:txBody>
          <a:bodyPr>
            <a:normAutofit lnSpcReduction="10000"/>
          </a:bodyPr>
          <a:lstStyle/>
          <a:p>
            <a:pPr algn="r">
              <a:spcBef>
                <a:spcPts val="0"/>
              </a:spcBef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Социальный педагог </a:t>
            </a:r>
          </a:p>
          <a:p>
            <a:pPr algn="r">
              <a:spcBef>
                <a:spcPts val="0"/>
              </a:spcBef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Центра подготовки к выпуску и </a:t>
            </a:r>
          </a:p>
          <a:p>
            <a:pPr algn="r">
              <a:spcBef>
                <a:spcPts val="0"/>
              </a:spcBef>
            </a:pP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постинтернатного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сопровождения</a:t>
            </a:r>
          </a:p>
          <a:p>
            <a:pPr algn="r">
              <a:spcBef>
                <a:spcPts val="0"/>
              </a:spcBef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МКОУ «Детский дом-школа «95»  </a:t>
            </a:r>
          </a:p>
          <a:p>
            <a:pPr algn="r">
              <a:spcBef>
                <a:spcPts val="0"/>
              </a:spcBef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Долина Ю.С</a:t>
            </a:r>
            <a:r>
              <a:rPr lang="ru-RU" dirty="0" smtClean="0">
                <a:solidFill>
                  <a:srgbClr val="0070C0"/>
                </a:solidFill>
              </a:rPr>
              <a:t>. 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870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3074" name="Picture 2" descr="C:\Users\три\Desktop\СЛАЙДЫ\DSC004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118307"/>
            <a:ext cx="82296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+mj-lt"/>
              </a:rPr>
              <a:t>Муниципальное 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</a:rPr>
              <a:t>казенное обще</a:t>
            </a:r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образовательное учреждение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«</a:t>
            </a:r>
            <a:r>
              <a:rPr lang="ru-RU" sz="2000" b="1" dirty="0">
                <a:solidFill>
                  <a:schemeClr val="bg1"/>
                </a:solidFill>
                <a:latin typeface="+mj-lt"/>
              </a:rPr>
              <a:t>Детский дом– школа № </a:t>
            </a:r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95» </a:t>
            </a:r>
            <a:br>
              <a:rPr lang="ru-RU" sz="2000" b="1" dirty="0" smtClean="0">
                <a:solidFill>
                  <a:schemeClr val="bg1"/>
                </a:solidFill>
                <a:latin typeface="+mj-lt"/>
              </a:rPr>
            </a:br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«Дом детства»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  <a:p>
            <a:r>
              <a:rPr lang="ru-RU" dirty="0">
                <a:solidFill>
                  <a:schemeClr val="bg1"/>
                </a:solidFill>
              </a:rPr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5720" y="4405988"/>
            <a:ext cx="8858280" cy="1071570"/>
          </a:xfrm>
          <a:prstGeom prst="rect">
            <a:avLst/>
          </a:prstGeom>
          <a:noFill/>
        </p:spPr>
        <p:txBody>
          <a:bodyPr wrap="none" rtlCol="0">
            <a:prstTxWarp prst="textArchDown">
              <a:avLst>
                <a:gd name="adj" fmla="val 5850"/>
              </a:avLst>
            </a:prstTxWarp>
            <a:spAutoFit/>
          </a:bodyPr>
          <a:lstStyle/>
          <a:p>
            <a:pPr algn="ctr"/>
            <a:r>
              <a:rPr lang="ru-RU" sz="4400" b="1" dirty="0" smtClean="0">
                <a:ln>
                  <a:solidFill>
                    <a:srgbClr val="008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Центр подготовки к выпуску </a:t>
            </a:r>
          </a:p>
          <a:p>
            <a:pPr algn="ctr"/>
            <a:r>
              <a:rPr lang="ru-RU" sz="4400" b="1" dirty="0" smtClean="0">
                <a:ln>
                  <a:solidFill>
                    <a:srgbClr val="008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sz="4400" b="1" dirty="0" err="1" smtClean="0">
                <a:ln>
                  <a:solidFill>
                    <a:srgbClr val="008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постинтернатного</a:t>
            </a:r>
            <a:r>
              <a:rPr lang="ru-RU" sz="4400" b="1" dirty="0" smtClean="0">
                <a:ln>
                  <a:solidFill>
                    <a:srgbClr val="008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сопровождения</a:t>
            </a:r>
            <a:endParaRPr lang="ru-RU" sz="4400" b="1" dirty="0">
              <a:ln>
                <a:solidFill>
                  <a:srgbClr val="008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4263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1268760"/>
            <a:ext cx="9036496" cy="5328592"/>
          </a:xfrm>
        </p:spPr>
        <p:txBody>
          <a:bodyPr>
            <a:noAutofit/>
          </a:bodyPr>
          <a:lstStyle/>
          <a:p>
            <a:pPr lvl="0"/>
            <a:r>
              <a:rPr lang="ru-RU" sz="1900" dirty="0"/>
              <a:t>Постановление Правительства РФ "О деятельности организаций для детей-сирот и детей, оставшихся без попечения родителей, и об устройстве в них детей, оставшихся без попечения родителей" от 24.05.2014 г. № 481.</a:t>
            </a:r>
          </a:p>
          <a:p>
            <a:pPr lvl="0"/>
            <a:r>
              <a:rPr lang="ru-RU" sz="1900" dirty="0"/>
              <a:t>Закон Кемеровской области «О системе профилактики безнадзорности и правонарушений несовершеннолетних в Кемеровской области» от 17.01.2005 г. № 11-ОЗ. </a:t>
            </a:r>
          </a:p>
          <a:p>
            <a:pPr lvl="0"/>
            <a:r>
              <a:rPr lang="ru-RU" sz="1900" dirty="0"/>
              <a:t>Постановление «О мерах по обеспечению гарантий социальной поддержки детей-сирот и детей, оставшихся без попечения родителей в Кемеровской области» от 25.12.2009 г. № 515.</a:t>
            </a:r>
          </a:p>
          <a:p>
            <a:pPr lvl="0"/>
            <a:r>
              <a:rPr lang="ru-RU" sz="1900" dirty="0"/>
              <a:t>Закон Кемеровской области « Об обеспечении жилыми помещениями детей-сирот и детей, оставшихся без попечения родителей, лиц из числа детей-сирот и детей, оставшихся без попечения родителей» от 27.12.2012 г. № 134-ОЗ (в ред. Закон Кемеровской области от 20.06.2013 № 79-ОЗ).</a:t>
            </a:r>
          </a:p>
          <a:p>
            <a:pPr lvl="0"/>
            <a:r>
              <a:rPr lang="ru-RU" sz="1900" dirty="0"/>
              <a:t>Устав МКОУ «Детский дом-школа №95» (зарегистрирован  23.10.2015г.).</a:t>
            </a:r>
          </a:p>
          <a:p>
            <a:pPr lvl="0"/>
            <a:r>
              <a:rPr lang="ru-RU" sz="1900" dirty="0"/>
              <a:t>Положение о центре подготовки к выпуску и </a:t>
            </a:r>
            <a:r>
              <a:rPr lang="ru-RU" sz="1900" dirty="0" err="1"/>
              <a:t>постинтернатного</a:t>
            </a:r>
            <a:r>
              <a:rPr lang="ru-RU" sz="1900" dirty="0"/>
              <a:t> сопровождения МКОУ «Детский дом-школа № 95» (приказ «Об утверждении локальных актов МКОУ «Детский дом-школа №95» от 29.09.2014г. № 1656)</a:t>
            </a:r>
          </a:p>
          <a:p>
            <a:endParaRPr lang="ru-RU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Нормативно-правовые акты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6682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" indent="0">
              <a:buNone/>
            </a:pPr>
            <a:endParaRPr lang="ru-RU" dirty="0"/>
          </a:p>
          <a:p>
            <a:pPr marL="45720" indent="0" algn="just">
              <a:buNone/>
            </a:pPr>
            <a:r>
              <a:rPr lang="ru-RU" b="1" dirty="0"/>
              <a:t>	</a:t>
            </a:r>
            <a:endParaRPr lang="ru-RU" sz="11200" dirty="0"/>
          </a:p>
        </p:txBody>
      </p:sp>
      <p:pic>
        <p:nvPicPr>
          <p:cNvPr id="4" name="Picture 2" descr="E:\первое занятие\GEDC001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7246" t="21841" r="13454" b="22129"/>
          <a:stretch/>
        </p:blipFill>
        <p:spPr bwMode="auto">
          <a:xfrm>
            <a:off x="1019626" y="548680"/>
            <a:ext cx="2564822" cy="48796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первое занятие\GEDC001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883" t="21841" r="60049" b="22129"/>
          <a:stretch/>
        </p:blipFill>
        <p:spPr bwMode="auto">
          <a:xfrm>
            <a:off x="251520" y="548680"/>
            <a:ext cx="1440160" cy="48796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89040"/>
            <a:ext cx="1383862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050" b="5900"/>
          <a:stretch/>
        </p:blipFill>
        <p:spPr>
          <a:xfrm>
            <a:off x="3779913" y="2098224"/>
            <a:ext cx="4813436" cy="43970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http://img15.nnm.ru/f/b/4/9/6/b759d6f812059e7094890065dc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462" b="66339"/>
          <a:stretch/>
        </p:blipFill>
        <p:spPr bwMode="auto">
          <a:xfrm>
            <a:off x="3707904" y="116632"/>
            <a:ext cx="3112676" cy="11073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6395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A3C-DF91-45DC-9C76-D1E9CCB6DF5B}" type="slidenum">
              <a:rPr lang="ru-RU" smtClean="0"/>
              <a:pPr/>
              <a:t>5</a:t>
            </a:fld>
            <a:endParaRPr lang="ru-RU"/>
          </a:p>
        </p:txBody>
      </p:sp>
      <p:pic>
        <p:nvPicPr>
          <p:cNvPr id="6" name="Picture 3" descr="C:\Users\Лиля\Desktop\Центр Лиля 1\Центр\Дом моей мечты\фото и новости на сайт\Фото с мероприятий\Наш первый круглый стол\GEDC007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987" t="10053"/>
          <a:stretch/>
        </p:blipFill>
        <p:spPr bwMode="auto">
          <a:xfrm>
            <a:off x="0" y="764704"/>
            <a:ext cx="5184576" cy="372026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dd95.ucoz.ru/_nw/6/8522734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563" t="23444"/>
          <a:stretch/>
        </p:blipFill>
        <p:spPr bwMode="auto">
          <a:xfrm>
            <a:off x="3444412" y="3088851"/>
            <a:ext cx="5699588" cy="357658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4"/>
          <p:cNvSpPr txBox="1">
            <a:spLocks/>
          </p:cNvSpPr>
          <p:nvPr/>
        </p:nvSpPr>
        <p:spPr>
          <a:xfrm>
            <a:off x="457200" y="188640"/>
            <a:ext cx="8229600" cy="79208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 smtClean="0"/>
              <a:t>Обсуждаем проблемы выпускников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5004932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3" y="1988840"/>
            <a:ext cx="8712968" cy="4137323"/>
          </a:xfrm>
        </p:spPr>
        <p:txBody>
          <a:bodyPr>
            <a:normAutofit/>
          </a:bodyPr>
          <a:lstStyle/>
          <a:p>
            <a:r>
              <a:rPr lang="ru-RU" sz="2600" dirty="0" smtClean="0"/>
              <a:t>Программа подготовки к выпуску и </a:t>
            </a:r>
            <a:r>
              <a:rPr lang="ru-RU" sz="2600" dirty="0" err="1" smtClean="0"/>
              <a:t>постинтернатного</a:t>
            </a:r>
            <a:r>
              <a:rPr lang="ru-RU" sz="2600" dirty="0" smtClean="0"/>
              <a:t> сопровождения </a:t>
            </a:r>
            <a:r>
              <a:rPr lang="ru-RU" sz="2600" b="1" dirty="0" smtClean="0"/>
              <a:t>«Дом моей мечты. Погружение в жизнь»</a:t>
            </a:r>
          </a:p>
          <a:p>
            <a:r>
              <a:rPr lang="ru-RU" sz="2600" dirty="0" smtClean="0"/>
              <a:t>Программа по обучению </a:t>
            </a:r>
            <a:r>
              <a:rPr lang="ru-RU" sz="2600" dirty="0" err="1" smtClean="0"/>
              <a:t>самопрезентации</a:t>
            </a:r>
            <a:r>
              <a:rPr lang="ru-RU" sz="2600" dirty="0" smtClean="0"/>
              <a:t> потенциальному работодателю </a:t>
            </a:r>
            <a:r>
              <a:rPr lang="ru-RU" sz="2600" b="1" dirty="0" smtClean="0"/>
              <a:t>«Ценный кадр»</a:t>
            </a:r>
            <a:endParaRPr lang="ru-RU" sz="26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Программы социализации выпускников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6" name="Заголовок 2"/>
          <p:cNvSpPr txBox="1">
            <a:spLocks/>
          </p:cNvSpPr>
          <p:nvPr/>
        </p:nvSpPr>
        <p:spPr>
          <a:xfrm>
            <a:off x="467544" y="332656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 smtClean="0"/>
              <a:t>Программы социализации выпускников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1333886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Экскурсии в профессиональные образовательные учреждения города</a:t>
            </a:r>
            <a:endParaRPr lang="ru-RU" sz="3200" dirty="0"/>
          </a:p>
        </p:txBody>
      </p:sp>
      <p:pic>
        <p:nvPicPr>
          <p:cNvPr id="1026" name="Picture 2" descr="C:\Users\три\Desktop\СЛАЙДЫ\GEDC002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07" y="1556792"/>
            <a:ext cx="4657925" cy="34934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три\Desktop\СЛАЙДЫ\GEDC00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1" y="3014954"/>
            <a:ext cx="4632515" cy="34743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95379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0244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Экскурсии в центр занятости населения </a:t>
            </a:r>
            <a:endParaRPr lang="ru-RU" sz="3200" dirty="0"/>
          </a:p>
        </p:txBody>
      </p:sp>
      <p:pic>
        <p:nvPicPr>
          <p:cNvPr id="1026" name="Picture 2" descr="C:\Users\два\Desktop\фото экскурсии\GEDC01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262661"/>
            <a:ext cx="4824536" cy="3618402"/>
          </a:xfrm>
          <a:prstGeom prst="rect">
            <a:avLst/>
          </a:prstGeom>
          <a:noFill/>
          <a:ln>
            <a:solidFill>
              <a:schemeClr val="accent1"/>
            </a:solidFill>
          </a:ln>
          <a:scene3d>
            <a:camera prst="perspectiveHeroicExtremeLeftFacing"/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888"/>
            <a:ext cx="4932040" cy="3618402"/>
          </a:xfrm>
          <a:prstGeom prst="rect">
            <a:avLst/>
          </a:prstGeom>
          <a:noFill/>
          <a:ln>
            <a:noFill/>
          </a:ln>
          <a:effectLst/>
          <a:scene3d>
            <a:camera prst="perspectiveContrastingRightFacing"/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9304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один\Desktop\фото и новости на сайт\Фото с мероприятий\Экскурсии\GEDC0032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7136" y="1844824"/>
            <a:ext cx="4536504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028" name="Picture 4" descr="C:\Users\один\Desktop\фото и новости на сайт\Фото с мероприятий\Экскурсии\GEDC00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872" y="3068960"/>
            <a:ext cx="4537128" cy="3539342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5" name="Picture 2" descr="C:\Users\один\Desktop\фото и новости на сайт\Фото с мероприятий\Экскурсии\GEDC0032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454255"/>
            <a:ext cx="4536504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6" name="Заголовок 4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Работа с потенциальными работодателями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418425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A3C-DF91-45DC-9C76-D1E9CCB6DF5B}" type="slidenum">
              <a:rPr lang="ru-RU" smtClean="0"/>
              <a:pPr/>
              <a:t>10</a:t>
            </a:fld>
            <a:endParaRPr lang="ru-RU"/>
          </a:p>
        </p:txBody>
      </p:sp>
      <p:pic>
        <p:nvPicPr>
          <p:cNvPr id="3" name="Picture 3" descr="E:\первое занятие\GEDC000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467"/>
          <a:stretch/>
        </p:blipFill>
        <p:spPr bwMode="auto">
          <a:xfrm>
            <a:off x="323529" y="1181398"/>
            <a:ext cx="4144260" cy="33956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2073" y="260648"/>
            <a:ext cx="82271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Обсуждение профессионального выбора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12290" name="Picture 2" descr="C:\Users\три\Desktop\СЛАЙДЫ\GEDC006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212976"/>
            <a:ext cx="4693239" cy="351992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911144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6"/>
          </a:xfrm>
        </p:spPr>
        <p:txBody>
          <a:bodyPr>
            <a:normAutofit/>
          </a:bodyPr>
          <a:lstStyle/>
          <a:p>
            <a:r>
              <a:rPr lang="ru-RU" dirty="0" smtClean="0"/>
              <a:t>психолого-педагогическое  консультирование;</a:t>
            </a:r>
            <a:endParaRPr lang="ru-RU" dirty="0"/>
          </a:p>
          <a:p>
            <a:r>
              <a:rPr lang="ru-RU" dirty="0" smtClean="0"/>
              <a:t>юридическое консультирование;</a:t>
            </a:r>
            <a:endParaRPr lang="ru-RU" dirty="0"/>
          </a:p>
          <a:p>
            <a:r>
              <a:rPr lang="ru-RU" dirty="0"/>
              <a:t> </a:t>
            </a:r>
            <a:r>
              <a:rPr lang="ru-RU" dirty="0" smtClean="0"/>
              <a:t>организация </a:t>
            </a:r>
            <a:r>
              <a:rPr lang="ru-RU" dirty="0"/>
              <a:t>работы по повышению психологической </a:t>
            </a:r>
            <a:r>
              <a:rPr lang="ru-RU" dirty="0" smtClean="0"/>
              <a:t>устойчивости;</a:t>
            </a:r>
            <a:endParaRPr lang="ru-RU" dirty="0"/>
          </a:p>
          <a:p>
            <a:r>
              <a:rPr lang="ru-RU" dirty="0" smtClean="0"/>
              <a:t>оказание </a:t>
            </a:r>
            <a:r>
              <a:rPr lang="ru-RU" dirty="0"/>
              <a:t>помощи выпускникам в решении социально-бытовых </a:t>
            </a:r>
            <a:r>
              <a:rPr lang="ru-RU" dirty="0" smtClean="0"/>
              <a:t>вопросов;</a:t>
            </a:r>
            <a:endParaRPr lang="ru-RU" dirty="0"/>
          </a:p>
          <a:p>
            <a:r>
              <a:rPr lang="ru-RU" dirty="0" smtClean="0"/>
              <a:t>организация </a:t>
            </a:r>
            <a:r>
              <a:rPr lang="ru-RU" dirty="0"/>
              <a:t>реабилитационных мероприятий для выпускников, находящихся в трудной жизненной </a:t>
            </a:r>
            <a:r>
              <a:rPr lang="ru-RU" dirty="0" smtClean="0"/>
              <a:t>ситуации;</a:t>
            </a:r>
            <a:endParaRPr lang="ru-RU" dirty="0"/>
          </a:p>
          <a:p>
            <a:r>
              <a:rPr lang="ru-RU" dirty="0" smtClean="0"/>
              <a:t>оказание </a:t>
            </a:r>
            <a:r>
              <a:rPr lang="ru-RU" dirty="0"/>
              <a:t>социальной, психологической, педагогической, правовой, консультативной и иной помощи  в преодолении трудной жизненной </a:t>
            </a:r>
            <a:r>
              <a:rPr lang="ru-RU" dirty="0" smtClean="0"/>
              <a:t>ситуации; </a:t>
            </a:r>
            <a:endParaRPr lang="ru-RU" dirty="0"/>
          </a:p>
          <a:p>
            <a:r>
              <a:rPr lang="ru-RU" dirty="0" smtClean="0"/>
              <a:t>определение </a:t>
            </a:r>
            <a:r>
              <a:rPr lang="ru-RU" dirty="0"/>
              <a:t>и периодическое предоставление конкретных видов социально- экономической, социально-психологической, социально-педагогической и иной социальной </a:t>
            </a:r>
            <a:r>
              <a:rPr lang="ru-RU" dirty="0" smtClean="0"/>
              <a:t>помощи.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40960" cy="930432"/>
          </a:xfrm>
        </p:spPr>
        <p:txBody>
          <a:bodyPr>
            <a:noAutofit/>
          </a:bodyPr>
          <a:lstStyle/>
          <a:p>
            <a:r>
              <a:rPr lang="ru-RU" sz="3200" dirty="0" smtClean="0"/>
              <a:t>Формы работы с выпускниками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18945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Проект «Заработай деньги сам»</a:t>
            </a:r>
            <a:endParaRPr lang="ru-RU" sz="3200" dirty="0"/>
          </a:p>
        </p:txBody>
      </p:sp>
      <p:pic>
        <p:nvPicPr>
          <p:cNvPr id="5122" name="Picture 2" descr="C:\Users\три\Desktop\СЛАЙДЫ\DSC004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15" y="1448960"/>
            <a:ext cx="5424362" cy="40682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три\Desktop\СЛАЙДЫ\DSC004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619" y="1448960"/>
            <a:ext cx="5520373" cy="41402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три\Desktop\СЛАЙДЫ\IMG_84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32894" y="2317680"/>
            <a:ext cx="5339148" cy="35594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5129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1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Все  </a:t>
            </a:r>
            <a:r>
              <a:rPr lang="ru-RU" sz="3200" smtClean="0"/>
              <a:t>умеем делать своими </a:t>
            </a:r>
            <a:r>
              <a:rPr lang="ru-RU" sz="3200" dirty="0" smtClean="0"/>
              <a:t>руками </a:t>
            </a:r>
            <a:endParaRPr lang="ru-RU" sz="3200" dirty="0"/>
          </a:p>
        </p:txBody>
      </p:sp>
      <p:pic>
        <p:nvPicPr>
          <p:cNvPr id="6146" name="Picture 2" descr="C:\Users\три\Desktop\СЛАЙДЫ\DSC0026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75" y="1340768"/>
            <a:ext cx="3312368" cy="44164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три\Desktop\СЛАЙДЫ\IMG_80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445" y="1835284"/>
            <a:ext cx="2976331" cy="44644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три\Desktop\СЛАЙДЫ\GEDC01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656" y="2729541"/>
            <a:ext cx="3096344" cy="41284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9348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556792"/>
            <a:ext cx="8640959" cy="5040560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И</a:t>
            </a:r>
            <a:r>
              <a:rPr lang="ru-RU" dirty="0" smtClean="0"/>
              <a:t>ндивидуальные </a:t>
            </a:r>
            <a:r>
              <a:rPr lang="ru-RU" dirty="0"/>
              <a:t>занятия и коллективное общение, включающее встречи, совместный развивающий досуг, участие в общественно полезном труде, спортивно-массовых мероприятиях и др. </a:t>
            </a:r>
            <a:endParaRPr lang="ru-RU" dirty="0" smtClean="0"/>
          </a:p>
          <a:p>
            <a:r>
              <a:rPr lang="ru-RU" dirty="0" smtClean="0"/>
              <a:t>В  </a:t>
            </a:r>
            <a:r>
              <a:rPr lang="ru-RU" dirty="0"/>
              <a:t>рамках реализации  программ «Твое будущее в твоих руках», «По дороге жизни» -  лекции о вредных привычках, </a:t>
            </a:r>
            <a:r>
              <a:rPr lang="ru-RU" dirty="0" smtClean="0"/>
              <a:t>профилактики употребления </a:t>
            </a:r>
            <a:r>
              <a:rPr lang="ru-RU" dirty="0" err="1" smtClean="0"/>
              <a:t>психоактивных</a:t>
            </a:r>
            <a:r>
              <a:rPr lang="ru-RU" dirty="0" smtClean="0"/>
              <a:t> веществ, </a:t>
            </a:r>
            <a:r>
              <a:rPr lang="ru-RU" dirty="0"/>
              <a:t>правильном питании. </a:t>
            </a:r>
            <a:endParaRPr lang="ru-RU" dirty="0" smtClean="0"/>
          </a:p>
          <a:p>
            <a:r>
              <a:rPr lang="ru-RU" dirty="0" smtClean="0"/>
              <a:t>Выпускники</a:t>
            </a:r>
            <a:r>
              <a:rPr lang="ru-RU" dirty="0"/>
              <a:t>, сегодня проживающие в центре,  занимаются в спортивных </a:t>
            </a:r>
            <a:r>
              <a:rPr lang="ru-RU" dirty="0" smtClean="0"/>
              <a:t>секциях, налаживают </a:t>
            </a:r>
            <a:r>
              <a:rPr lang="ru-RU" dirty="0"/>
              <a:t>конструктивные отношения с кровными родственниками. Выпускники имеют множество социальных контактов с воспитанниками детского дома разного возраста, принимая участие в различных </a:t>
            </a:r>
            <a:r>
              <a:rPr lang="ru-RU" dirty="0" smtClean="0"/>
              <a:t>мероприятиях, занимают </a:t>
            </a:r>
            <a:r>
              <a:rPr lang="ru-RU" dirty="0"/>
              <a:t>активную позицию в профессиональном образовательном учреждении, входят в его актив. </a:t>
            </a:r>
            <a:endParaRPr lang="ru-RU" dirty="0" smtClean="0"/>
          </a:p>
          <a:p>
            <a:r>
              <a:rPr lang="ru-RU" dirty="0" smtClean="0"/>
              <a:t>Круглый </a:t>
            </a:r>
            <a:r>
              <a:rPr lang="ru-RU" dirty="0"/>
              <a:t>стол с успешными выпускниками, мастер-класс  «Создаем хорошее настроение сами» </a:t>
            </a:r>
            <a:r>
              <a:rPr lang="ru-RU" dirty="0" smtClean="0"/>
              <a:t>-  это формы </a:t>
            </a:r>
            <a:r>
              <a:rPr lang="ru-RU" dirty="0"/>
              <a:t>общения, создающие площадку для развития  позитивного настроения.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Создание среды позитивного общения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9041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15386" cy="115212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200" dirty="0" smtClean="0">
                <a:solidFill>
                  <a:schemeClr val="bg1"/>
                </a:solidFill>
              </a:rPr>
              <a:t>Учимся организовывать  досуг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11266" name="Picture 2" descr="C:\Users\один\Desktop\Ярмарка фото — копия\пикник\IMG_810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250" t="4250" r="3827"/>
          <a:stretch/>
        </p:blipFill>
        <p:spPr bwMode="auto">
          <a:xfrm>
            <a:off x="4283968" y="3099613"/>
            <a:ext cx="4747847" cy="3447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один\Desktop\Ярмарка фото — копия\пикник\IMG_81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26" y="1480411"/>
            <a:ext cx="4765644" cy="31770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4986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Лиля\Desktop\Центр Лиля 1\Центр\Дом моей мечты\фото и новости на сайт\Фото с мероприятий\ФОТО\IMG_76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0968"/>
            <a:ext cx="4489900" cy="29975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A3C-DF91-45DC-9C76-D1E9CCB6DF5B}" type="slidenum">
              <a:rPr lang="ru-RU" smtClean="0"/>
              <a:pPr/>
              <a:t>16</a:t>
            </a:fld>
            <a:endParaRPr lang="ru-RU"/>
          </a:p>
        </p:txBody>
      </p:sp>
      <p:pic>
        <p:nvPicPr>
          <p:cNvPr id="2055" name="Picture 7" descr="C:\Users\Лиля\Desktop\Центр Лиля 1\Центр\Дом моей мечты\фото и новости на сайт\разное\IMG_791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1090" r="15836" b="6228"/>
          <a:stretch/>
        </p:blipFill>
        <p:spPr bwMode="auto">
          <a:xfrm>
            <a:off x="4306289" y="1556792"/>
            <a:ext cx="4837711" cy="31683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4"/>
          <p:cNvSpPr txBox="1">
            <a:spLocks/>
          </p:cNvSpPr>
          <p:nvPr/>
        </p:nvSpPr>
        <p:spPr>
          <a:xfrm>
            <a:off x="457200" y="18864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smtClean="0"/>
              <a:t>Строим быт самостоятельно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40587180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5" y="2204864"/>
            <a:ext cx="8280920" cy="424847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Новосибирский государственный университет</a:t>
            </a:r>
          </a:p>
          <a:p>
            <a:r>
              <a:rPr lang="ru-RU" dirty="0" smtClean="0"/>
              <a:t>Кемеровский государственный университет</a:t>
            </a:r>
          </a:p>
          <a:p>
            <a:r>
              <a:rPr lang="ru-RU" dirty="0" smtClean="0"/>
              <a:t>Томский государственный университет</a:t>
            </a:r>
          </a:p>
          <a:p>
            <a:r>
              <a:rPr lang="ru-RU" dirty="0" smtClean="0"/>
              <a:t>Омский </a:t>
            </a:r>
            <a:r>
              <a:rPr lang="ru-RU" dirty="0"/>
              <a:t>медицинский колледж,</a:t>
            </a:r>
          </a:p>
          <a:p>
            <a:r>
              <a:rPr lang="ru-RU" dirty="0" smtClean="0"/>
              <a:t> </a:t>
            </a:r>
            <a:r>
              <a:rPr lang="ru-RU" dirty="0"/>
              <a:t>Омский промышленно-экономический колледж,</a:t>
            </a:r>
          </a:p>
          <a:p>
            <a:r>
              <a:rPr lang="ru-RU" dirty="0" smtClean="0"/>
              <a:t>Омский </a:t>
            </a:r>
            <a:r>
              <a:rPr lang="ru-RU" dirty="0"/>
              <a:t>техникум железно-дорожного транспорта, </a:t>
            </a:r>
          </a:p>
          <a:p>
            <a:r>
              <a:rPr lang="ru-RU" dirty="0" smtClean="0"/>
              <a:t>Новосибирский </a:t>
            </a:r>
            <a:r>
              <a:rPr lang="ru-RU" dirty="0"/>
              <a:t>колледж легкой промышленности и сервиса,</a:t>
            </a:r>
          </a:p>
          <a:p>
            <a:r>
              <a:rPr lang="ru-RU" dirty="0" smtClean="0"/>
              <a:t>Новокузнецкий </a:t>
            </a:r>
            <a:r>
              <a:rPr lang="ru-RU" dirty="0"/>
              <a:t>колледж сервиса и дизайна</a:t>
            </a:r>
            <a:r>
              <a:rPr lang="ru-RU" dirty="0" smtClean="0"/>
              <a:t>,</a:t>
            </a:r>
            <a:endParaRPr lang="ru-RU" dirty="0"/>
          </a:p>
          <a:p>
            <a:r>
              <a:rPr lang="ru-RU" dirty="0" smtClean="0"/>
              <a:t>Кузнецкий </a:t>
            </a:r>
            <a:r>
              <a:rPr lang="ru-RU" dirty="0"/>
              <a:t>индустриальный техникум,</a:t>
            </a:r>
          </a:p>
          <a:p>
            <a:r>
              <a:rPr lang="ru-RU" dirty="0" smtClean="0"/>
              <a:t>Новокузнецкий </a:t>
            </a:r>
            <a:r>
              <a:rPr lang="ru-RU" dirty="0"/>
              <a:t>торгово-экономический техникум,</a:t>
            </a:r>
          </a:p>
          <a:p>
            <a:r>
              <a:rPr lang="ru-RU" dirty="0" smtClean="0"/>
              <a:t>Новокузнецкий </a:t>
            </a:r>
            <a:r>
              <a:rPr lang="ru-RU" dirty="0"/>
              <a:t>горно-транспортный техникум,</a:t>
            </a:r>
          </a:p>
          <a:p>
            <a:r>
              <a:rPr lang="ru-RU" dirty="0" smtClean="0"/>
              <a:t>Новокузнецкий </a:t>
            </a:r>
            <a:r>
              <a:rPr lang="ru-RU" dirty="0"/>
              <a:t>педагогический колледж №2,</a:t>
            </a:r>
          </a:p>
          <a:p>
            <a:r>
              <a:rPr lang="ru-RU" dirty="0" smtClean="0"/>
              <a:t>Новокузнецкий </a:t>
            </a:r>
            <a:r>
              <a:rPr lang="ru-RU" dirty="0"/>
              <a:t>строительный </a:t>
            </a:r>
            <a:r>
              <a:rPr lang="ru-RU" dirty="0" smtClean="0"/>
              <a:t>техникум и другие учреждения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90472"/>
          </a:xfrm>
        </p:spPr>
        <p:txBody>
          <a:bodyPr>
            <a:noAutofit/>
          </a:bodyPr>
          <a:lstStyle/>
          <a:p>
            <a:r>
              <a:rPr lang="ru-RU" sz="3200" dirty="0" smtClean="0"/>
              <a:t>Учреждения профессионального образования, в которых обучаются выпускники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1368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«По дороге жизни» (повышение правовой грамотности)</a:t>
            </a:r>
          </a:p>
          <a:p>
            <a:r>
              <a:rPr lang="ru-RU" dirty="0" smtClean="0"/>
              <a:t> «Твое будущее в твоих руках» (обучение самостоятельной организации быта)</a:t>
            </a:r>
          </a:p>
          <a:p>
            <a:r>
              <a:rPr lang="ru-RU" dirty="0" smtClean="0"/>
              <a:t> «Шаг в будущее» (формирование активной жизненной позиции)</a:t>
            </a:r>
          </a:p>
          <a:p>
            <a:r>
              <a:rPr lang="ru-RU" dirty="0" smtClean="0"/>
              <a:t> «Наедине с собой» (овладение техникой релаксации)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18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Программы  работы по индивидуальному сопровождению выпускников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148407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1268760"/>
            <a:ext cx="9143999" cy="5472608"/>
          </a:xfrm>
        </p:spPr>
        <p:txBody>
          <a:bodyPr>
            <a:normAutofit fontScale="40000" lnSpcReduction="20000"/>
          </a:bodyPr>
          <a:lstStyle/>
          <a:p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оказание </a:t>
            </a:r>
            <a:r>
              <a:rPr lang="ru-RU" sz="4500" dirty="0">
                <a:solidFill>
                  <a:schemeClr val="tx2">
                    <a:lumMod val="50000"/>
                  </a:schemeClr>
                </a:solidFill>
              </a:rPr>
              <a:t>помощи в защите личных, жилищных, имущественных прав и интересов </a:t>
            </a:r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выпускников,</a:t>
            </a:r>
            <a:endParaRPr lang="ru-RU" sz="45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оказание </a:t>
            </a:r>
            <a:r>
              <a:rPr lang="ru-RU" sz="4500" dirty="0">
                <a:solidFill>
                  <a:schemeClr val="tx2">
                    <a:lumMod val="50000"/>
                  </a:schemeClr>
                </a:solidFill>
              </a:rPr>
              <a:t>помощи выпускникам в решении социально-бытовых </a:t>
            </a:r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вопросов,</a:t>
            </a:r>
            <a:endParaRPr lang="ru-RU" sz="45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социальный патронат,</a:t>
            </a:r>
            <a:endParaRPr lang="ru-RU" sz="45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юридическое</a:t>
            </a:r>
            <a:r>
              <a:rPr lang="ru-RU" sz="4500" dirty="0">
                <a:solidFill>
                  <a:schemeClr val="tx2">
                    <a:lumMod val="50000"/>
                  </a:schemeClr>
                </a:solidFill>
              </a:rPr>
              <a:t>, социальное консультирование выпускников (специально организованные часы работы юрисконсульта, социального педагога для консультации выпускников проводятся по вторникам и </a:t>
            </a:r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четвергам),</a:t>
            </a:r>
            <a:endParaRPr lang="ru-RU" sz="45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оказание </a:t>
            </a:r>
            <a:r>
              <a:rPr lang="ru-RU" sz="4500" dirty="0">
                <a:solidFill>
                  <a:schemeClr val="tx2">
                    <a:lumMod val="50000"/>
                  </a:schemeClr>
                </a:solidFill>
              </a:rPr>
              <a:t>помощи в оформлении и получении пособий, пенсий, </a:t>
            </a:r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стипендий,</a:t>
            </a:r>
            <a:endParaRPr lang="ru-RU" sz="45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работа </a:t>
            </a:r>
            <a:r>
              <a:rPr lang="ru-RU" sz="4500" dirty="0">
                <a:solidFill>
                  <a:schemeClr val="tx2">
                    <a:lumMod val="50000"/>
                  </a:schemeClr>
                </a:solidFill>
              </a:rPr>
              <a:t>по восстановлению </a:t>
            </a:r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жилья,</a:t>
            </a:r>
            <a:endParaRPr lang="ru-RU" sz="45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помощь </a:t>
            </a:r>
            <a:r>
              <a:rPr lang="ru-RU" sz="4500" dirty="0">
                <a:solidFill>
                  <a:schemeClr val="tx2">
                    <a:lumMod val="50000"/>
                  </a:schemeClr>
                </a:solidFill>
              </a:rPr>
              <a:t>в получении, замене, восстановлении </a:t>
            </a:r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документов, постановке на регистрационный учет по месту жительства,</a:t>
            </a:r>
            <a:endParaRPr lang="ru-RU" sz="45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работа </a:t>
            </a:r>
            <a:r>
              <a:rPr lang="ru-RU" sz="4500" dirty="0">
                <a:solidFill>
                  <a:schemeClr val="tx2">
                    <a:lumMod val="50000"/>
                  </a:schemeClr>
                </a:solidFill>
              </a:rPr>
              <a:t>по задолженности за коммунальные </a:t>
            </a:r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услуги,</a:t>
            </a:r>
            <a:endParaRPr lang="ru-RU" sz="45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составление </a:t>
            </a:r>
            <a:r>
              <a:rPr lang="ru-RU" sz="4500" dirty="0">
                <a:solidFill>
                  <a:schemeClr val="tx2">
                    <a:lumMod val="50000"/>
                  </a:schemeClr>
                </a:solidFill>
              </a:rPr>
              <a:t>исковых заявлений и пакета документов в суд, участие в судебном заседании в качестве </a:t>
            </a:r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представителя,</a:t>
            </a:r>
            <a:endParaRPr lang="ru-RU" sz="45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содействие </a:t>
            </a:r>
            <a:r>
              <a:rPr lang="ru-RU" sz="4500" dirty="0">
                <a:solidFill>
                  <a:schemeClr val="tx2">
                    <a:lumMod val="50000"/>
                  </a:schemeClr>
                </a:solidFill>
              </a:rPr>
              <a:t>в трудоустройстве через центр  занятости, СМИ, кадровые агентства, помощь в подготовке документов для </a:t>
            </a:r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трудоустройства,</a:t>
            </a:r>
            <a:endParaRPr lang="ru-RU" sz="45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временное  </a:t>
            </a:r>
            <a:r>
              <a:rPr lang="ru-RU" sz="4500" dirty="0">
                <a:solidFill>
                  <a:schemeClr val="tx2">
                    <a:lumMod val="50000"/>
                  </a:schemeClr>
                </a:solidFill>
              </a:rPr>
              <a:t>предоставление места в социальной гостиной  или учебной квартире центра ПВ и </a:t>
            </a:r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ПС,</a:t>
            </a:r>
            <a:endParaRPr lang="ru-RU" sz="45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оказание </a:t>
            </a:r>
            <a:r>
              <a:rPr lang="ru-RU" sz="4500" dirty="0">
                <a:solidFill>
                  <a:schemeClr val="tx2">
                    <a:lumMod val="50000"/>
                  </a:schemeClr>
                </a:solidFill>
              </a:rPr>
              <a:t>материальной и финансовой  поддержки особо </a:t>
            </a:r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нуждающимся через </a:t>
            </a:r>
            <a:r>
              <a:rPr lang="ru-RU" sz="4500" dirty="0">
                <a:solidFill>
                  <a:schemeClr val="tx2">
                    <a:lumMod val="50000"/>
                  </a:schemeClr>
                </a:solidFill>
              </a:rPr>
              <a:t>привлечение внебюджетных средств от </a:t>
            </a:r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спонсоров,</a:t>
            </a:r>
            <a:endParaRPr lang="ru-RU" sz="45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организация </a:t>
            </a:r>
            <a:r>
              <a:rPr lang="ru-RU" sz="4500" dirty="0">
                <a:solidFill>
                  <a:schemeClr val="tx2">
                    <a:lumMod val="50000"/>
                  </a:schemeClr>
                </a:solidFill>
              </a:rPr>
              <a:t>питания  или помощи в  организации питания для </a:t>
            </a:r>
            <a:r>
              <a:rPr lang="ru-RU" sz="4500" dirty="0" smtClean="0">
                <a:solidFill>
                  <a:schemeClr val="tx2">
                    <a:lumMod val="50000"/>
                  </a:schemeClr>
                </a:solidFill>
              </a:rPr>
              <a:t>нуждающихся.</a:t>
            </a:r>
            <a:endParaRPr lang="ru-RU" sz="4500" dirty="0">
              <a:solidFill>
                <a:schemeClr val="tx2">
                  <a:lumMod val="50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252728"/>
          </a:xfrm>
        </p:spPr>
        <p:txBody>
          <a:bodyPr>
            <a:normAutofit/>
          </a:bodyPr>
          <a:lstStyle/>
          <a:p>
            <a:r>
              <a:rPr lang="ru-RU" sz="3000" dirty="0" smtClean="0"/>
              <a:t>Виды деятельности специалистов центра</a:t>
            </a:r>
            <a:endParaRPr lang="ru-RU" sz="3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19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2403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348840986"/>
              </p:ext>
            </p:extLst>
          </p:nvPr>
        </p:nvGraphicFramePr>
        <p:xfrm>
          <a:off x="683568" y="2276872"/>
          <a:ext cx="7776862" cy="3888431"/>
        </p:xfrm>
        <a:graphic>
          <a:graphicData uri="http://schemas.openxmlformats.org/drawingml/2006/table">
            <a:tbl>
              <a:tblPr firstRow="1" firstCol="1" bandRow="1"/>
              <a:tblGrid>
                <a:gridCol w="2948520"/>
                <a:gridCol w="2235513"/>
                <a:gridCol w="2592829"/>
              </a:tblGrid>
              <a:tr h="106048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 </a:t>
                      </a:r>
                      <a:endParaRPr lang="ru-RU" sz="16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На начало работы в программе </a:t>
                      </a:r>
                      <a:endParaRPr lang="ru-RU" sz="160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По итогам работы  в  программе</a:t>
                      </a:r>
                      <a:endParaRPr lang="ru-RU" sz="160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39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Уровень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социально-бытовых </a:t>
                      </a: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навыков участников программы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Высокий –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8%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средний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– 43%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низкий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– 49%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Высокий –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40%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средний –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55%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низкий –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4%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 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39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Уровень психологической готовности к самостоятельной жизни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Высокий –15%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средний –41%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низкий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– 44</a:t>
                      </a: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%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Высокий –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26%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средний –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56%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низкий –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18%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Aharoni" pitchFamily="2" charset="-79"/>
                        </a:rPr>
                        <a:t> </a:t>
                      </a:r>
                      <a:endParaRPr lang="ru-RU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Результаты работы в программе  </a:t>
            </a:r>
            <a:br>
              <a:rPr lang="ru-RU" sz="3200" dirty="0" smtClean="0"/>
            </a:br>
            <a:r>
              <a:rPr lang="ru-RU" sz="3200" dirty="0" smtClean="0"/>
              <a:t>в 2014-2017 гг.</a:t>
            </a:r>
            <a:endParaRPr lang="ru-RU" sz="3200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533525" y="2400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59263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772816"/>
            <a:ext cx="8568951" cy="4353347"/>
          </a:xfrm>
        </p:spPr>
        <p:txBody>
          <a:bodyPr>
            <a:normAutofit fontScale="92500" lnSpcReduction="20000"/>
          </a:bodyPr>
          <a:lstStyle/>
          <a:p>
            <a:r>
              <a:rPr lang="ru-RU" sz="3000" dirty="0"/>
              <a:t>п</a:t>
            </a:r>
            <a:r>
              <a:rPr lang="ru-RU" sz="3000" dirty="0" smtClean="0"/>
              <a:t>одготовительный (подготовка к выпуску и </a:t>
            </a:r>
            <a:r>
              <a:rPr lang="ru-RU" sz="3000" dirty="0" err="1" smtClean="0"/>
              <a:t>постинтернатного</a:t>
            </a:r>
            <a:r>
              <a:rPr lang="ru-RU" sz="3000" dirty="0" smtClean="0"/>
              <a:t> сопровождения);</a:t>
            </a:r>
          </a:p>
          <a:p>
            <a:r>
              <a:rPr lang="ru-RU" sz="3000" dirty="0" err="1" smtClean="0"/>
              <a:t>постинтернатное</a:t>
            </a:r>
            <a:r>
              <a:rPr lang="ru-RU" sz="3000" dirty="0" smtClean="0"/>
              <a:t> сопровождение: </a:t>
            </a:r>
          </a:p>
          <a:p>
            <a:pPr marL="0" indent="0">
              <a:buNone/>
            </a:pPr>
            <a:r>
              <a:rPr lang="ru-RU" sz="3000" dirty="0" smtClean="0"/>
              <a:t>	- диагностика;</a:t>
            </a:r>
          </a:p>
          <a:p>
            <a:pPr marL="0" indent="0">
              <a:buNone/>
            </a:pPr>
            <a:r>
              <a:rPr lang="ru-RU" sz="3000" dirty="0"/>
              <a:t>	</a:t>
            </a:r>
            <a:r>
              <a:rPr lang="ru-RU" sz="3000" dirty="0" smtClean="0"/>
              <a:t>- анализ полученной информации;</a:t>
            </a:r>
          </a:p>
          <a:p>
            <a:pPr marL="0" indent="0">
              <a:buNone/>
            </a:pPr>
            <a:r>
              <a:rPr lang="ru-RU" sz="3000" dirty="0"/>
              <a:t>	</a:t>
            </a:r>
            <a:r>
              <a:rPr lang="ru-RU" sz="3000" dirty="0" smtClean="0"/>
              <a:t>- совместная координационная работа специалистов центра;</a:t>
            </a:r>
          </a:p>
          <a:p>
            <a:pPr marL="0" indent="0">
              <a:buNone/>
            </a:pPr>
            <a:r>
              <a:rPr lang="ru-RU" sz="3000" dirty="0"/>
              <a:t>	</a:t>
            </a:r>
            <a:r>
              <a:rPr lang="ru-RU" sz="3000" dirty="0" smtClean="0"/>
              <a:t>- реализация разработанных рекомендаций;</a:t>
            </a:r>
          </a:p>
          <a:p>
            <a:pPr marL="0" indent="0">
              <a:buNone/>
            </a:pPr>
            <a:r>
              <a:rPr lang="ru-RU" sz="3000" dirty="0"/>
              <a:t>	</a:t>
            </a:r>
            <a:r>
              <a:rPr lang="ru-RU" sz="3000" dirty="0" smtClean="0"/>
              <a:t>- анализ выполненной работы;</a:t>
            </a:r>
          </a:p>
          <a:p>
            <a:pPr marL="0" indent="0">
              <a:buNone/>
            </a:pPr>
            <a:r>
              <a:rPr lang="ru-RU" sz="3000" dirty="0"/>
              <a:t>	</a:t>
            </a:r>
            <a:r>
              <a:rPr lang="ru-RU" sz="3000" dirty="0" smtClean="0"/>
              <a:t>- мониторинг </a:t>
            </a:r>
          </a:p>
          <a:p>
            <a:pPr>
              <a:buFontTx/>
              <a:buChar char="-"/>
            </a:pPr>
            <a:endParaRPr lang="ru-RU" sz="300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21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936104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Этапы </a:t>
            </a:r>
            <a:r>
              <a:rPr lang="ru-RU" sz="3200" dirty="0" err="1" smtClean="0"/>
              <a:t>постинтернатного</a:t>
            </a:r>
            <a:r>
              <a:rPr lang="ru-RU" sz="3200" dirty="0" smtClean="0"/>
              <a:t> сопровождения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391249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 txBox="1">
            <a:spLocks noGrp="1"/>
          </p:cNvSpPr>
          <p:nvPr>
            <p:ph type="title"/>
          </p:nvPr>
        </p:nvSpPr>
        <p:spPr>
          <a:xfrm>
            <a:off x="261864" y="260648"/>
            <a:ext cx="88569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Диагностика социальной адаптации участников программы «Твоё будущее в твоих руках» </a:t>
            </a:r>
            <a:br>
              <a:rPr lang="ru-RU" sz="3200" dirty="0" smtClean="0">
                <a:solidFill>
                  <a:schemeClr val="bg1"/>
                </a:solidFill>
              </a:rPr>
            </a:br>
            <a:endParaRPr lang="ru-RU" sz="3200" dirty="0">
              <a:solidFill>
                <a:schemeClr val="bg1"/>
              </a:solidFill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3844101249"/>
              </p:ext>
            </p:extLst>
          </p:nvPr>
        </p:nvGraphicFramePr>
        <p:xfrm>
          <a:off x="1115616" y="1556792"/>
          <a:ext cx="6624736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465666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A3C-DF91-45DC-9C76-D1E9CCB6DF5B}" type="slidenum">
              <a:rPr lang="ru-RU" smtClean="0"/>
              <a:pPr/>
              <a:t>23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67544" y="188640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Овладение техникой </a:t>
            </a:r>
            <a:r>
              <a:rPr lang="ru-RU" sz="3200" dirty="0" err="1" smtClean="0">
                <a:solidFill>
                  <a:schemeClr val="bg1"/>
                </a:solidFill>
              </a:rPr>
              <a:t>самопрезентации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4042016507"/>
              </p:ext>
            </p:extLst>
          </p:nvPr>
        </p:nvGraphicFramePr>
        <p:xfrm>
          <a:off x="863588" y="1052736"/>
          <a:ext cx="748883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5577993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6" y="188640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Уровень овладения техникой релаксации </a:t>
            </a:r>
            <a:endParaRPr lang="ru-RU" sz="3200" dirty="0">
              <a:solidFill>
                <a:schemeClr val="bg1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899416092"/>
              </p:ext>
            </p:extLst>
          </p:nvPr>
        </p:nvGraphicFramePr>
        <p:xfrm>
          <a:off x="971600" y="1268760"/>
          <a:ext cx="792088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5F52C-EF55-4535-BC51-3DF3DE41C85C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889866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A3C-DF91-45DC-9C76-D1E9CCB6DF5B}" type="slidenum">
              <a:rPr lang="ru-RU" smtClean="0"/>
              <a:pPr/>
              <a:t>25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95536" y="116632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Навыки социальной адаптации </a:t>
            </a:r>
          </a:p>
          <a:p>
            <a:pPr algn="ctr"/>
            <a:endParaRPr lang="ru-RU" sz="2400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490337370"/>
              </p:ext>
            </p:extLst>
          </p:nvPr>
        </p:nvGraphicFramePr>
        <p:xfrm>
          <a:off x="1233946" y="1484784"/>
          <a:ext cx="6984775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0918164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584279972"/>
              </p:ext>
            </p:extLst>
          </p:nvPr>
        </p:nvGraphicFramePr>
        <p:xfrm>
          <a:off x="467544" y="2852935"/>
          <a:ext cx="8136904" cy="38164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11269"/>
                <a:gridCol w="1333905"/>
                <a:gridCol w="2156862"/>
                <a:gridCol w="1628061"/>
                <a:gridCol w="1606807"/>
              </a:tblGrid>
              <a:tr h="207414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Учебный год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Количество выпускников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Обучаются  в избранном учреждении профессионального образования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Перевелись в другое образовательное учреждение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Отчислены или оставили образовательное учреждение по другой причине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07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2013-2014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36 </a:t>
                      </a:r>
                      <a:r>
                        <a:rPr lang="ru-RU" sz="2400" dirty="0">
                          <a:effectLst/>
                        </a:rPr>
                        <a:t>чел.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29 чел.</a:t>
                      </a:r>
                      <a:endParaRPr lang="ru-RU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-</a:t>
                      </a:r>
                      <a:endParaRPr lang="ru-RU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7 чел.</a:t>
                      </a:r>
                      <a:endParaRPr lang="ru-RU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07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2014-2015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29 чел.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25 чел.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4 чел.</a:t>
                      </a:r>
                      <a:endParaRPr lang="ru-RU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-</a:t>
                      </a:r>
                      <a:endParaRPr lang="ru-RU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07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2015-2016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38 чел.</a:t>
                      </a:r>
                      <a:endParaRPr lang="ru-RU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38 чел.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-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 чел.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26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Мониторинг обучения в профессиональных образовательных учреждениях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2668642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>
                <a:solidFill>
                  <a:srgbClr val="073E87"/>
                </a:solidFill>
              </a:rPr>
              <a:pPr/>
              <a:t>27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Вступаем в деловой мир</a:t>
            </a:r>
            <a:endParaRPr lang="ru-RU" dirty="0"/>
          </a:p>
        </p:txBody>
      </p:sp>
      <p:pic>
        <p:nvPicPr>
          <p:cNvPr id="2050" name="Picture 2" descr="C:\Users\три\Desktop\СЛАЙДЫ\GEDC01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060849"/>
            <a:ext cx="4104456" cy="30783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2" name="Picture 4" descr="C:\Users\три\Desktop\СЛАЙДЫ\GEDC01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96952"/>
            <a:ext cx="4320000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="" xmlns:p14="http://schemas.microsoft.com/office/powerpoint/2010/main" val="360803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Documents and Settings\Admin\Рабочий стол\фото для семинара\GEDC005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740" t="17976" r="19490" b="19162"/>
          <a:stretch/>
        </p:blipFill>
        <p:spPr bwMode="auto">
          <a:xfrm>
            <a:off x="179512" y="768736"/>
            <a:ext cx="5436096" cy="41512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072" y="-19535"/>
            <a:ext cx="8608149" cy="1152128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Формируем активную жизненную позицию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Documents and Settings\Admin\Рабочий стол\фото для семинара\GEDC00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645" y="2204864"/>
            <a:ext cx="5184576" cy="4182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860071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95936" y="345054"/>
            <a:ext cx="4896544" cy="1931818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Знакомимся </a:t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с мерами социальной поддержки в управлении социальной защиты населения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996952"/>
            <a:ext cx="4954668" cy="34512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3" y="188640"/>
            <a:ext cx="3813092" cy="35730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287E5-5C81-42C4-931B-34D0333FC1D4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9166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620688"/>
            <a:ext cx="3384376" cy="873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283968" y="188640"/>
            <a:ext cx="46085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Работа по коррекции профессионального самоопределения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7" name="Рисунок 6" descr="G:\Ярмарка\фото для семинара\GEDC004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042605"/>
            <a:ext cx="4614811" cy="3459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Users\один\Desktop\Ярмарка фото — копия\Фото Шаг в будущее\GEDC0010.JPG"/>
          <p:cNvPicPr>
            <a:picLocks noGrp="1" noChangeAspect="1" noChangeArrowheads="1"/>
          </p:cNvPicPr>
          <p:nvPr>
            <p:ph sz="quarter" idx="4294967295"/>
          </p:nvPr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68" t="11949" r="9214"/>
          <a:stretch/>
        </p:blipFill>
        <p:spPr bwMode="auto">
          <a:xfrm>
            <a:off x="3624050" y="2819393"/>
            <a:ext cx="5276813" cy="3888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2957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Новая папка\IMG_84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09856"/>
            <a:ext cx="4501925" cy="30012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" name="Picture 2" descr="F:\DCIM\100GEDSC\GEDC002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341" t="19940" r="16401" b="5771"/>
          <a:stretch/>
        </p:blipFill>
        <p:spPr bwMode="auto">
          <a:xfrm>
            <a:off x="4716016" y="1209856"/>
            <a:ext cx="4180677" cy="29764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Прямоугольник 2"/>
          <p:cNvSpPr/>
          <p:nvPr/>
        </p:nvSpPr>
        <p:spPr>
          <a:xfrm>
            <a:off x="611560" y="287650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Работа по самопознанию</a:t>
            </a:r>
          </a:p>
        </p:txBody>
      </p:sp>
      <p:pic>
        <p:nvPicPr>
          <p:cNvPr id="1027" name="Picture 3" descr="E:\Новая папка\IMG_845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988" y="3978000"/>
            <a:ext cx="4320000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5F52C-EF55-4535-BC51-3DF3DE41C85C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153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807</TotalTime>
  <Words>1018</Words>
  <Application>Microsoft Office PowerPoint</Application>
  <PresentationFormat>Экран (4:3)</PresentationFormat>
  <Paragraphs>167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Волна</vt:lpstr>
      <vt:lpstr>Особенности сопровождения социально-профессиональной адаптации выпускников детских домов, обучающихся в учреждениях профессионального образования</vt:lpstr>
      <vt:lpstr>Муниципальное  казенное общеобразовательное учреждение «Детский дом– школа № 95»  «Дом детства»  </vt:lpstr>
      <vt:lpstr>Нормативно-правовые акты</vt:lpstr>
      <vt:lpstr>Слайд 4</vt:lpstr>
      <vt:lpstr>Слайд 5</vt:lpstr>
      <vt:lpstr>Программы социализации выпускников</vt:lpstr>
      <vt:lpstr>Экскурсии в профессиональные образовательные учреждения города</vt:lpstr>
      <vt:lpstr>Экскурсии в центр занятости населения </vt:lpstr>
      <vt:lpstr>Работа с потенциальными работодателями</vt:lpstr>
      <vt:lpstr>Слайд 10</vt:lpstr>
      <vt:lpstr>Формы работы с выпускниками </vt:lpstr>
      <vt:lpstr>Проект «Заработай деньги сам»</vt:lpstr>
      <vt:lpstr>Все  умеем делать своими руками </vt:lpstr>
      <vt:lpstr>Создание среды позитивного общения</vt:lpstr>
      <vt:lpstr>Учимся организовывать  досуг</vt:lpstr>
      <vt:lpstr>Слайд 16</vt:lpstr>
      <vt:lpstr>Учреждения профессионального образования, в которых обучаются выпускники</vt:lpstr>
      <vt:lpstr>Программы  работы по индивидуальному сопровождению выпускников</vt:lpstr>
      <vt:lpstr>Виды деятельности специалистов центра</vt:lpstr>
      <vt:lpstr>Результаты работы в программе   в 2014-2017 гг.</vt:lpstr>
      <vt:lpstr>Этапы постинтернатного сопровождения</vt:lpstr>
      <vt:lpstr>Диагностика социальной адаптации участников программы «Твоё будущее в твоих руках»  </vt:lpstr>
      <vt:lpstr>Слайд 23</vt:lpstr>
      <vt:lpstr>Слайд 24</vt:lpstr>
      <vt:lpstr>Слайд 25</vt:lpstr>
      <vt:lpstr>Мониторинг обучения в профессиональных образовательных учреждениях</vt:lpstr>
      <vt:lpstr>Вступаем в деловой мир</vt:lpstr>
      <vt:lpstr>Формируем активную жизненную позицию</vt:lpstr>
      <vt:lpstr>Знакомимся  с мерами социальной поддержки в управлении социальной защиты населения</vt:lpstr>
      <vt:lpstr>Слайд 30</vt:lpstr>
      <vt:lpstr>Слайд 31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Педагогическое сопровождение социальной адаптации выпускника как составляющая успешного будущего наших выпускников</dc:title>
  <dc:creator>два</dc:creator>
  <cp:lastModifiedBy>galex</cp:lastModifiedBy>
  <cp:revision>68</cp:revision>
  <dcterms:created xsi:type="dcterms:W3CDTF">2016-09-21T06:26:10Z</dcterms:created>
  <dcterms:modified xsi:type="dcterms:W3CDTF">2017-03-27T01:59:17Z</dcterms:modified>
</cp:coreProperties>
</file>